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4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5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5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2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3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3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1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8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5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0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64C61-6C2A-4039-A950-AA23823016EE}" type="datetimeFigureOut">
              <a:rPr lang="en-US" smtClean="0"/>
              <a:t>29-Apr-16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20241-D761-4A17-A06E-7AF6A0A689E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8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734839"/>
            <a:ext cx="460851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s-CO" sz="4900" b="1" dirty="0" smtClean="0">
                <a:solidFill>
                  <a:srgbClr val="003300"/>
                </a:solidFill>
              </a:rPr>
              <a:t/>
            </a:r>
            <a:br>
              <a:rPr lang="es-CO" sz="4900" b="1" dirty="0" smtClean="0">
                <a:solidFill>
                  <a:srgbClr val="003300"/>
                </a:solidFill>
              </a:rPr>
            </a:br>
            <a:r>
              <a:rPr lang="es-CO" sz="4900" b="1" dirty="0">
                <a:solidFill>
                  <a:srgbClr val="003300"/>
                </a:solidFill>
              </a:rPr>
              <a:t/>
            </a:r>
            <a:br>
              <a:rPr lang="es-CO" sz="4900" b="1" dirty="0">
                <a:solidFill>
                  <a:srgbClr val="003300"/>
                </a:solidFill>
              </a:rPr>
            </a:br>
            <a:r>
              <a:rPr lang="es-CO" sz="5300" b="1" dirty="0" smtClean="0">
                <a:solidFill>
                  <a:srgbClr val="003300"/>
                </a:solidFill>
              </a:rPr>
              <a:t>APRENDIZAJES </a:t>
            </a:r>
            <a:r>
              <a:rPr lang="es-CO" sz="5300" b="1" dirty="0">
                <a:solidFill>
                  <a:srgbClr val="003300"/>
                </a:solidFill>
              </a:rPr>
              <a:t>SOBRE EL TRABAJO EN </a:t>
            </a:r>
            <a:r>
              <a:rPr lang="es-CO" sz="5300" b="1" smtClean="0">
                <a:solidFill>
                  <a:srgbClr val="003300"/>
                </a:solidFill>
              </a:rPr>
              <a:t>RED </a:t>
            </a:r>
            <a:r>
              <a:rPr lang="es-CO" sz="5300" b="1" smtClean="0">
                <a:solidFill>
                  <a:srgbClr val="003300"/>
                </a:solidFill>
              </a:rPr>
              <a:t>COLABORATIVO </a:t>
            </a:r>
            <a:r>
              <a:rPr lang="es-CO" b="1" dirty="0"/>
              <a:t/>
            </a:r>
            <a:br>
              <a:rPr lang="es-CO" b="1" dirty="0"/>
            </a:br>
            <a:r>
              <a:rPr lang="es-CO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SECTOR </a:t>
            </a:r>
            <a:r>
              <a:rPr lang="es-CO" sz="3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DE LA </a:t>
            </a:r>
            <a:r>
              <a:rPr lang="es-CO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CPAL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4643536"/>
            <a:ext cx="8352928" cy="1032520"/>
          </a:xfrm>
        </p:spPr>
        <p:txBody>
          <a:bodyPr>
            <a:noAutofit/>
          </a:bodyPr>
          <a:lstStyle/>
          <a:p>
            <a:r>
              <a:rPr lang="es-VE" sz="2400" dirty="0" smtClean="0"/>
              <a:t>Adaptación de la presentación del P. Roberto Jaramillo SJ en la Asamblea del Sector Social (2016) para el </a:t>
            </a:r>
            <a:r>
              <a:rPr lang="es-VE" sz="2400" dirty="0" err="1" smtClean="0"/>
              <a:t>Minitaller</a:t>
            </a:r>
            <a:r>
              <a:rPr lang="es-VE" sz="2400" dirty="0" smtClean="0"/>
              <a:t>: </a:t>
            </a:r>
            <a:r>
              <a:rPr lang="es-ES" sz="2400" b="1" dirty="0" smtClean="0"/>
              <a:t>“Competencias para la Colaboración en la Misión”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92696"/>
            <a:ext cx="3812856" cy="2855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4 Conector recto"/>
          <p:cNvCxnSpPr/>
          <p:nvPr/>
        </p:nvCxnSpPr>
        <p:spPr>
          <a:xfrm>
            <a:off x="323528" y="4307904"/>
            <a:ext cx="8421368" cy="0"/>
          </a:xfrm>
          <a:prstGeom prst="line">
            <a:avLst/>
          </a:prstGeom>
          <a:ln w="1905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8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7" y="1502173"/>
            <a:ext cx="3934431" cy="2935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rgbClr val="003300"/>
            </a:solidFill>
          </a:ln>
        </p:spPr>
        <p:txBody>
          <a:bodyPr/>
          <a:lstStyle/>
          <a:p>
            <a:r>
              <a:rPr lang="es-CO" b="1" dirty="0" smtClean="0">
                <a:solidFill>
                  <a:srgbClr val="003300"/>
                </a:solidFill>
              </a:rPr>
              <a:t>PRESUPUESTOS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644008" y="1448925"/>
            <a:ext cx="4178158" cy="3042186"/>
          </a:xfrm>
          <a:prstGeom prst="roundRect">
            <a:avLst/>
          </a:prstGeom>
          <a:solidFill>
            <a:srgbClr val="0033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dirty="0" smtClean="0">
                <a:solidFill>
                  <a:schemeClr val="bg1"/>
                </a:solidFill>
              </a:rPr>
              <a:t>La Red no es lo que importa… lo que importa es su utilidad.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marL="342900" lvl="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dirty="0" smtClean="0">
                <a:solidFill>
                  <a:schemeClr val="bg1"/>
                </a:solidFill>
              </a:rPr>
              <a:t>No son estructuras de gobierno, sino de coordinación y dinamización de propósitos comunes. 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75928" y="4725144"/>
            <a:ext cx="7984504" cy="2018988"/>
          </a:xfrm>
          <a:prstGeom prst="roundRect">
            <a:avLst/>
          </a:prstGeom>
          <a:solidFill>
            <a:srgbClr val="0033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dirty="0" smtClean="0">
                <a:solidFill>
                  <a:schemeClr val="bg1"/>
                </a:solidFill>
              </a:rPr>
              <a:t>No es necesaria para todos. No todo el mundo tiene que “enredarse” – es contagiosa con sus formas y resultados.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marL="342900" lvl="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dirty="0" smtClean="0">
                <a:solidFill>
                  <a:schemeClr val="bg1"/>
                </a:solidFill>
              </a:rPr>
              <a:t>Es falible - necesita cuidado, atención, dedicación, tejido  y es mortal (se acaba, tiene tiempo)</a:t>
            </a:r>
            <a:r>
              <a:rPr lang="es-419" sz="2200" b="1" dirty="0" smtClean="0">
                <a:solidFill>
                  <a:schemeClr val="bg1"/>
                </a:solidFill>
              </a:rPr>
              <a:t>.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rgbClr val="003300"/>
            </a:solidFill>
          </a:ln>
        </p:spPr>
        <p:txBody>
          <a:bodyPr/>
          <a:lstStyle/>
          <a:p>
            <a:r>
              <a:rPr lang="es-CO" b="1" dirty="0" smtClean="0">
                <a:solidFill>
                  <a:srgbClr val="003300"/>
                </a:solidFill>
              </a:rPr>
              <a:t>ACTITUDES BÁSICAS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79501"/>
            <a:ext cx="8229600" cy="4525963"/>
          </a:xfrm>
        </p:spPr>
        <p:txBody>
          <a:bodyPr>
            <a:normAutofit/>
          </a:bodyPr>
          <a:lstStyle/>
          <a:p>
            <a:pPr lvl="0">
              <a:spcBef>
                <a:spcPts val="300"/>
              </a:spcBef>
            </a:pPr>
            <a:r>
              <a:rPr lang="es-CO" sz="2200" b="1" dirty="0" smtClean="0"/>
              <a:t>Empatía </a:t>
            </a:r>
            <a:r>
              <a:rPr lang="es-CO" sz="2200" b="1" dirty="0"/>
              <a:t>inteligente (EE 21</a:t>
            </a:r>
            <a:r>
              <a:rPr lang="es-CO" sz="2200" b="1" dirty="0" smtClean="0"/>
              <a:t>): reconocer </a:t>
            </a:r>
            <a:r>
              <a:rPr lang="es-CO" sz="2200" b="1" dirty="0"/>
              <a:t>y alegrarse con lo bueno del </a:t>
            </a:r>
            <a:r>
              <a:rPr lang="es-CO" sz="2200" b="1" dirty="0" smtClean="0"/>
              <a:t>otro.</a:t>
            </a:r>
            <a:r>
              <a:rPr lang="es-CO" sz="2200" b="1" dirty="0"/>
              <a:t>		 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s-CO" sz="2200" b="1" dirty="0"/>
              <a:t>Apertura </a:t>
            </a:r>
            <a:r>
              <a:rPr lang="es-CO" sz="2200" b="1" dirty="0" smtClean="0"/>
              <a:t>cordial: partir de la propia realidad y </a:t>
            </a:r>
            <a:r>
              <a:rPr lang="es-CO" sz="2200" b="1" dirty="0"/>
              <a:t>deseo de ir adelante en </a:t>
            </a:r>
            <a:r>
              <a:rPr lang="es-CO" sz="2200" b="1" dirty="0" smtClean="0"/>
              <a:t>común.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s-CO" sz="2200" b="1" dirty="0"/>
              <a:t>Paciencia proactiva para conocer y aceptar ritmos ajenos, y </a:t>
            </a:r>
            <a:r>
              <a:rPr lang="es-CO" sz="2200" b="1" dirty="0" smtClean="0"/>
              <a:t>propios.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s-CO" sz="2200" b="1" dirty="0"/>
              <a:t>Confianza en los dinamizadores y </a:t>
            </a:r>
            <a:r>
              <a:rPr lang="es-CO" sz="2200" b="1" dirty="0" smtClean="0"/>
              <a:t>cuidado/responsabilidad </a:t>
            </a:r>
            <a:r>
              <a:rPr lang="es-CO" sz="2200" b="1" dirty="0"/>
              <a:t>mutua: </a:t>
            </a:r>
            <a:r>
              <a:rPr lang="es-CO" sz="2200" b="1" dirty="0" err="1" smtClean="0"/>
              <a:t>co-laboración</a:t>
            </a:r>
            <a:r>
              <a:rPr lang="es-CO" sz="2200" b="1" dirty="0" smtClean="0"/>
              <a:t>.</a:t>
            </a:r>
            <a:endParaRPr lang="en-US" sz="2200" b="1" dirty="0"/>
          </a:p>
          <a:p>
            <a:pPr lvl="0">
              <a:spcBef>
                <a:spcPts val="300"/>
              </a:spcBef>
            </a:pPr>
            <a:r>
              <a:rPr lang="es-CO" sz="2200" b="1" dirty="0"/>
              <a:t>Cambio de </a:t>
            </a:r>
            <a:r>
              <a:rPr lang="es-CO" sz="2200" b="1" dirty="0" smtClean="0"/>
              <a:t>paradigma: </a:t>
            </a:r>
            <a:r>
              <a:rPr lang="es-CO" sz="2200" b="1" dirty="0"/>
              <a:t>lo </a:t>
            </a:r>
            <a:r>
              <a:rPr lang="es-CO" sz="2200" b="1" dirty="0" smtClean="0"/>
              <a:t>NUESTRO tan </a:t>
            </a:r>
            <a:r>
              <a:rPr lang="es-CO" sz="2200" b="1" dirty="0"/>
              <a:t>importante como lo </a:t>
            </a:r>
            <a:r>
              <a:rPr lang="es-CO" sz="2200" b="1" dirty="0" smtClean="0"/>
              <a:t>mío. NOS-OTROS como yo.</a:t>
            </a:r>
            <a:endParaRPr lang="en-US" sz="2200" b="1" dirty="0"/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048770" y="1365736"/>
            <a:ext cx="4171302" cy="1631216"/>
          </a:xfrm>
          <a:prstGeom prst="rect">
            <a:avLst/>
          </a:prstGeom>
          <a:solidFill>
            <a:srgbClr val="003300"/>
          </a:solidFill>
        </p:spPr>
        <p:txBody>
          <a:bodyPr wrap="square">
            <a:spAutoFit/>
          </a:bodyPr>
          <a:lstStyle/>
          <a:p>
            <a:r>
              <a:rPr lang="es-CO" sz="2000" b="1" dirty="0">
                <a:solidFill>
                  <a:schemeClr val="bg1"/>
                </a:solidFill>
              </a:rPr>
              <a:t>D</a:t>
            </a:r>
            <a:r>
              <a:rPr lang="es-CO" sz="2000" b="1" dirty="0" smtClean="0">
                <a:solidFill>
                  <a:schemeClr val="bg1"/>
                </a:solidFill>
              </a:rPr>
              <a:t>isposiciones personales y grupales/ institucionales) sin las cuales es imposible constituir una red.  Si no, no será más que buenas intenciones, declaraciones y esfuerzos inútiles.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65736"/>
            <a:ext cx="2304256" cy="16458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0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rgbClr val="003300"/>
            </a:solidFill>
          </a:ln>
        </p:spPr>
        <p:txBody>
          <a:bodyPr/>
          <a:lstStyle/>
          <a:p>
            <a:r>
              <a:rPr lang="es-CO" b="1" dirty="0" smtClean="0">
                <a:solidFill>
                  <a:srgbClr val="003300"/>
                </a:solidFill>
              </a:rPr>
              <a:t>DIFICULTADES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05016" cy="1656184"/>
          </a:xfrm>
        </p:spPr>
        <p:txBody>
          <a:bodyPr>
            <a:noAutofit/>
          </a:bodyPr>
          <a:lstStyle/>
          <a:p>
            <a:pPr lvl="0"/>
            <a:r>
              <a:rPr lang="es-MX" sz="2300" b="1" dirty="0">
                <a:solidFill>
                  <a:srgbClr val="003300"/>
                </a:solidFill>
              </a:rPr>
              <a:t>Dependencia (o afán de protagonismo) de personas que ocupan servicios de coordinación</a:t>
            </a:r>
            <a:r>
              <a:rPr lang="es-MX" sz="2300" b="1" i="1" dirty="0">
                <a:solidFill>
                  <a:srgbClr val="003300"/>
                </a:solidFill>
              </a:rPr>
              <a:t>.</a:t>
            </a:r>
            <a:endParaRPr lang="en-US" sz="2300" b="1" dirty="0" smtClean="0">
              <a:solidFill>
                <a:srgbClr val="003300"/>
              </a:solidFill>
              <a:effectLst/>
            </a:endParaRPr>
          </a:p>
          <a:p>
            <a:pPr lvl="0"/>
            <a:r>
              <a:rPr lang="es-MX" sz="2300" b="1" dirty="0">
                <a:solidFill>
                  <a:srgbClr val="00B050"/>
                </a:solidFill>
              </a:rPr>
              <a:t>Movilidad excesiva de quienes participan en reuniones y momentos de decisión; dificulta continuidad y el desarrollo de gestiones</a:t>
            </a:r>
            <a:r>
              <a:rPr lang="es-MX" sz="2300" b="1" dirty="0" smtClean="0">
                <a:solidFill>
                  <a:srgbClr val="00B050"/>
                </a:solidFill>
              </a:rPr>
              <a:t>.</a:t>
            </a:r>
            <a:endParaRPr lang="en-US" sz="2300" b="1" dirty="0" smtClean="0">
              <a:solidFill>
                <a:srgbClr val="00B050"/>
              </a:solidFill>
              <a:effectLst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179512" y="3284984"/>
            <a:ext cx="5184576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300" b="1" dirty="0" smtClean="0">
                <a:solidFill>
                  <a:srgbClr val="003300"/>
                </a:solidFill>
              </a:rPr>
              <a:t>Falta de tiempo (dedicación explícita, encargado, tarea por cumplir), de financiamiento y de condiciones técnicas para ejecutar actividades conjuntas. </a:t>
            </a:r>
            <a:endParaRPr lang="en-US" sz="2300" b="1" dirty="0" smtClean="0">
              <a:solidFill>
                <a:srgbClr val="003300"/>
              </a:solidFill>
            </a:endParaRPr>
          </a:p>
          <a:p>
            <a:r>
              <a:rPr lang="es-MX" sz="2300" b="1" dirty="0" smtClean="0">
                <a:solidFill>
                  <a:srgbClr val="00B050"/>
                </a:solidFill>
              </a:rPr>
              <a:t>Insuficiente comunicación interna y externa, y ausencia de agenda común. </a:t>
            </a:r>
            <a:endParaRPr lang="en-US" sz="2300" b="1" dirty="0" smtClean="0">
              <a:solidFill>
                <a:srgbClr val="00B050"/>
              </a:solidFill>
            </a:endParaRPr>
          </a:p>
          <a:p>
            <a:r>
              <a:rPr lang="es-419" sz="2300" b="1" dirty="0" smtClean="0">
                <a:solidFill>
                  <a:srgbClr val="003300"/>
                </a:solidFill>
              </a:rPr>
              <a:t>Falta de identidad y de misión: ¿por qué en red, y para qué nuestra red? </a:t>
            </a:r>
            <a:endParaRPr lang="en-US" sz="2300" b="1" dirty="0">
              <a:solidFill>
                <a:srgbClr val="003300"/>
              </a:solidFill>
            </a:endParaRPr>
          </a:p>
        </p:txBody>
      </p:sp>
      <p:pic>
        <p:nvPicPr>
          <p:cNvPr id="4102" name="Picture 6" descr="http://yopagoporclick.com/wp-content/uploads/2013/10/diferencias-conversiones-adwords-google-analyti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31790"/>
            <a:ext cx="3304416" cy="330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0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22114"/>
          </a:xfrm>
          <a:ln>
            <a:solidFill>
              <a:srgbClr val="003300"/>
            </a:solidFill>
          </a:ln>
        </p:spPr>
        <p:txBody>
          <a:bodyPr>
            <a:normAutofit fontScale="90000"/>
          </a:bodyPr>
          <a:lstStyle/>
          <a:p>
            <a:r>
              <a:rPr lang="es-CO" b="1" dirty="0">
                <a:solidFill>
                  <a:srgbClr val="003300"/>
                </a:solidFill>
              </a:rPr>
              <a:t>ESTRATEGIAS PARA LA ORGANIZACIÓN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525963"/>
          </a:xfrm>
        </p:spPr>
        <p:txBody>
          <a:bodyPr>
            <a:noAutofit/>
          </a:bodyPr>
          <a:lstStyle/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CO" sz="2200" b="1" dirty="0">
                <a:solidFill>
                  <a:srgbClr val="003300"/>
                </a:solidFill>
              </a:rPr>
              <a:t>T</a:t>
            </a:r>
            <a:r>
              <a:rPr lang="es-CO" sz="2200" b="1" dirty="0" smtClean="0">
                <a:solidFill>
                  <a:srgbClr val="003300"/>
                </a:solidFill>
              </a:rPr>
              <a:t>ener </a:t>
            </a:r>
            <a:r>
              <a:rPr lang="es-CO" sz="2200" b="1" dirty="0">
                <a:solidFill>
                  <a:srgbClr val="003300"/>
                </a:solidFill>
              </a:rPr>
              <a:t>un “equipo dinamizador</a:t>
            </a:r>
            <a:r>
              <a:rPr lang="es-CO" sz="2200" b="1" dirty="0" smtClean="0">
                <a:solidFill>
                  <a:srgbClr val="003300"/>
                </a:solidFill>
              </a:rPr>
              <a:t>”. Independientemente de la forma o del fin de la red, necesita </a:t>
            </a:r>
            <a:r>
              <a:rPr lang="es-CO" sz="2200" b="1" dirty="0">
                <a:solidFill>
                  <a:srgbClr val="003300"/>
                </a:solidFill>
              </a:rPr>
              <a:t>quien </a:t>
            </a:r>
            <a:r>
              <a:rPr lang="es-CO" sz="2200" b="1" dirty="0" smtClean="0">
                <a:solidFill>
                  <a:srgbClr val="003300"/>
                </a:solidFill>
              </a:rPr>
              <a:t>la cuide y </a:t>
            </a:r>
            <a:r>
              <a:rPr lang="es-CO" sz="2200" b="1" dirty="0">
                <a:solidFill>
                  <a:srgbClr val="003300"/>
                </a:solidFill>
              </a:rPr>
              <a:t>quien la use. </a:t>
            </a:r>
            <a:endParaRPr lang="es-CO" sz="2200" b="1" dirty="0" smtClean="0">
              <a:solidFill>
                <a:srgbClr val="003300"/>
              </a:solidFill>
            </a:endParaRPr>
          </a:p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CO" sz="2200" b="1" dirty="0" smtClean="0">
                <a:solidFill>
                  <a:srgbClr val="00B050"/>
                </a:solidFill>
              </a:rPr>
              <a:t>La </a:t>
            </a:r>
            <a:r>
              <a:rPr lang="es-CO" sz="2200" b="1" dirty="0">
                <a:solidFill>
                  <a:srgbClr val="00B050"/>
                </a:solidFill>
              </a:rPr>
              <a:t>identidad </a:t>
            </a:r>
            <a:r>
              <a:rPr lang="es-CO" sz="2200" b="1" dirty="0" smtClean="0">
                <a:solidFill>
                  <a:srgbClr val="00B050"/>
                </a:solidFill>
              </a:rPr>
              <a:t>de la red se construye con un equilibrio </a:t>
            </a:r>
            <a:r>
              <a:rPr lang="es-CO" sz="2200" b="1" dirty="0">
                <a:solidFill>
                  <a:srgbClr val="00B050"/>
                </a:solidFill>
              </a:rPr>
              <a:t>entre fuerza y cohesión interior (fronteras</a:t>
            </a:r>
            <a:r>
              <a:rPr lang="es-CO" sz="2200" b="1" dirty="0" smtClean="0">
                <a:solidFill>
                  <a:srgbClr val="00B050"/>
                </a:solidFill>
              </a:rPr>
              <a:t>) de la obra, </a:t>
            </a:r>
            <a:r>
              <a:rPr lang="es-CO" sz="2200" b="1" dirty="0">
                <a:solidFill>
                  <a:srgbClr val="00B050"/>
                </a:solidFill>
              </a:rPr>
              <a:t>y apertura a partir de las limitaciones propias y de las limitaciones de otros. </a:t>
            </a:r>
          </a:p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419" sz="2200" b="1" dirty="0" smtClean="0">
                <a:solidFill>
                  <a:srgbClr val="003300"/>
                </a:solidFill>
              </a:rPr>
              <a:t>Identidad </a:t>
            </a:r>
            <a:r>
              <a:rPr lang="es-419" sz="2200" b="1" dirty="0">
                <a:solidFill>
                  <a:srgbClr val="003300"/>
                </a:solidFill>
              </a:rPr>
              <a:t>clara y fuerte, por un lado, y por el otro </a:t>
            </a:r>
            <a:r>
              <a:rPr lang="es-419" sz="2200" b="1" dirty="0" smtClean="0">
                <a:solidFill>
                  <a:srgbClr val="003300"/>
                </a:solidFill>
              </a:rPr>
              <a:t>misión/función/utilidad claras. </a:t>
            </a:r>
          </a:p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CO" sz="2200" b="1" dirty="0">
                <a:solidFill>
                  <a:srgbClr val="00B050"/>
                </a:solidFill>
              </a:rPr>
              <a:t>Q</a:t>
            </a:r>
            <a:r>
              <a:rPr lang="es-CO" sz="2200" b="1" dirty="0" smtClean="0">
                <a:solidFill>
                  <a:srgbClr val="00B050"/>
                </a:solidFill>
              </a:rPr>
              <a:t>uerer </a:t>
            </a:r>
            <a:r>
              <a:rPr lang="es-CO" sz="2200" b="1" dirty="0">
                <a:solidFill>
                  <a:srgbClr val="00B050"/>
                </a:solidFill>
              </a:rPr>
              <a:t>y aprender a trabajar en redes cada vez más amplias y diferenciadas, aportando cada persona y cada institución desde la perspectiva apostólica que le </a:t>
            </a:r>
            <a:r>
              <a:rPr lang="es-CO" sz="2200" b="1" dirty="0" smtClean="0">
                <a:solidFill>
                  <a:srgbClr val="00B050"/>
                </a:solidFill>
              </a:rPr>
              <a:t>corresponde.</a:t>
            </a:r>
            <a:endParaRPr lang="en-US" sz="2200" b="1" dirty="0">
              <a:solidFill>
                <a:srgbClr val="00B050"/>
              </a:solidFill>
            </a:endParaRPr>
          </a:p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CO" sz="2200" b="1" dirty="0" smtClean="0">
                <a:solidFill>
                  <a:srgbClr val="003300"/>
                </a:solidFill>
              </a:rPr>
              <a:t>Saber, </a:t>
            </a:r>
            <a:r>
              <a:rPr lang="es-CO" sz="2200" b="1" dirty="0">
                <a:solidFill>
                  <a:srgbClr val="003300"/>
                </a:solidFill>
              </a:rPr>
              <a:t>querer e ir más allá de las estructuras </a:t>
            </a:r>
            <a:r>
              <a:rPr lang="es-CO" sz="2200" b="1" dirty="0" smtClean="0">
                <a:solidFill>
                  <a:srgbClr val="003300"/>
                </a:solidFill>
              </a:rPr>
              <a:t>tradicionales, reconociendo </a:t>
            </a:r>
            <a:r>
              <a:rPr lang="es-CO" sz="2200" b="1" dirty="0">
                <a:solidFill>
                  <a:srgbClr val="003300"/>
                </a:solidFill>
              </a:rPr>
              <a:t>y respetando, unos y otros </a:t>
            </a:r>
            <a:r>
              <a:rPr lang="es-CO" sz="2200" b="1" dirty="0" smtClean="0">
                <a:solidFill>
                  <a:srgbClr val="003300"/>
                </a:solidFill>
              </a:rPr>
              <a:t>las </a:t>
            </a:r>
            <a:r>
              <a:rPr lang="es-CO" sz="2200" b="1" dirty="0">
                <a:solidFill>
                  <a:srgbClr val="003300"/>
                </a:solidFill>
              </a:rPr>
              <a:t>dinámicas amplias </a:t>
            </a:r>
            <a:r>
              <a:rPr lang="es-CO" sz="2200" b="1" dirty="0" smtClean="0">
                <a:solidFill>
                  <a:srgbClr val="003300"/>
                </a:solidFill>
              </a:rPr>
              <a:t>que </a:t>
            </a:r>
            <a:r>
              <a:rPr lang="es-CO" sz="2200" b="1" dirty="0">
                <a:solidFill>
                  <a:srgbClr val="003300"/>
                </a:solidFill>
              </a:rPr>
              <a:t>atraviesan la dinámica del enredarse en </a:t>
            </a:r>
            <a:r>
              <a:rPr lang="es-CO" sz="2200" b="1" dirty="0" smtClean="0">
                <a:solidFill>
                  <a:srgbClr val="003300"/>
                </a:solidFill>
              </a:rPr>
              <a:t>redes.</a:t>
            </a:r>
          </a:p>
          <a:p>
            <a:pPr lvl="0">
              <a:spcBef>
                <a:spcPts val="400"/>
              </a:spcBef>
              <a:buClr>
                <a:srgbClr val="003300"/>
              </a:buClr>
              <a:buFont typeface="Wingdings" panose="05000000000000000000" pitchFamily="2" charset="2"/>
              <a:buChar char="ü"/>
            </a:pPr>
            <a:r>
              <a:rPr lang="es-CO" sz="2200" b="1" dirty="0" smtClean="0">
                <a:solidFill>
                  <a:srgbClr val="00B050"/>
                </a:solidFill>
              </a:rPr>
              <a:t>Estar </a:t>
            </a:r>
            <a:r>
              <a:rPr lang="es-CO" sz="2200" b="1" dirty="0">
                <a:solidFill>
                  <a:srgbClr val="00B050"/>
                </a:solidFill>
              </a:rPr>
              <a:t>respaldadas por entes más amplios, por instituciones sólidas y creíbles. </a:t>
            </a:r>
            <a:endParaRPr lang="en-US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22114"/>
          </a:xfrm>
          <a:ln>
            <a:solidFill>
              <a:srgbClr val="003300"/>
            </a:solidFill>
          </a:ln>
        </p:spPr>
        <p:txBody>
          <a:bodyPr>
            <a:normAutofit fontScale="90000"/>
          </a:bodyPr>
          <a:lstStyle/>
          <a:p>
            <a:r>
              <a:rPr lang="es-CO" b="1" dirty="0">
                <a:solidFill>
                  <a:srgbClr val="003300"/>
                </a:solidFill>
              </a:rPr>
              <a:t>ESTRATEGIAS PARA LA DINAMIZACIÓN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5400600"/>
          </a:xfrm>
        </p:spPr>
        <p:txBody>
          <a:bodyPr>
            <a:noAutofit/>
          </a:bodyPr>
          <a:lstStyle/>
          <a:p>
            <a:pPr lvl="0"/>
            <a:r>
              <a:rPr lang="es-CO" sz="2050" b="1" dirty="0">
                <a:solidFill>
                  <a:srgbClr val="00B050"/>
                </a:solidFill>
              </a:rPr>
              <a:t>Respeto y promoción de la </a:t>
            </a:r>
            <a:r>
              <a:rPr lang="es-CO" sz="2050" b="1" dirty="0" smtClean="0">
                <a:solidFill>
                  <a:srgbClr val="00B050"/>
                </a:solidFill>
              </a:rPr>
              <a:t>subsidiariedad, en </a:t>
            </a:r>
            <a:r>
              <a:rPr lang="es-CO" sz="2050" b="1" dirty="0">
                <a:solidFill>
                  <a:srgbClr val="00B050"/>
                </a:solidFill>
              </a:rPr>
              <a:t>el sentido de que nadie hace lo que el otro puede </a:t>
            </a:r>
            <a:r>
              <a:rPr lang="es-CO" sz="2050" b="1" dirty="0" smtClean="0">
                <a:solidFill>
                  <a:srgbClr val="00B050"/>
                </a:solidFill>
              </a:rPr>
              <a:t>hacer. CO-LABORACIÓN.</a:t>
            </a:r>
          </a:p>
          <a:p>
            <a:pPr lvl="0"/>
            <a:r>
              <a:rPr lang="es-CO" sz="2050" b="1" dirty="0" smtClean="0">
                <a:solidFill>
                  <a:srgbClr val="003300"/>
                </a:solidFill>
              </a:rPr>
              <a:t>Unión </a:t>
            </a:r>
            <a:r>
              <a:rPr lang="es-CO" sz="2050" b="1" dirty="0">
                <a:solidFill>
                  <a:srgbClr val="003300"/>
                </a:solidFill>
              </a:rPr>
              <a:t>en la diversidad: las diferencias </a:t>
            </a:r>
            <a:r>
              <a:rPr lang="es-CO" sz="2050" b="1" dirty="0" smtClean="0">
                <a:solidFill>
                  <a:srgbClr val="003300"/>
                </a:solidFill>
              </a:rPr>
              <a:t>enriquecen. </a:t>
            </a:r>
            <a:r>
              <a:rPr lang="es-419" sz="2050" b="1" dirty="0" smtClean="0">
                <a:solidFill>
                  <a:srgbClr val="003300"/>
                </a:solidFill>
              </a:rPr>
              <a:t>Todos </a:t>
            </a:r>
            <a:r>
              <a:rPr lang="es-419" sz="2050" b="1" dirty="0">
                <a:solidFill>
                  <a:srgbClr val="003300"/>
                </a:solidFill>
              </a:rPr>
              <a:t>atentos a </a:t>
            </a:r>
            <a:r>
              <a:rPr lang="es-419" sz="2050" b="1" dirty="0" smtClean="0">
                <a:solidFill>
                  <a:srgbClr val="003300"/>
                </a:solidFill>
              </a:rPr>
              <a:t>todos</a:t>
            </a:r>
            <a:r>
              <a:rPr lang="es-VE" sz="2050" b="1" dirty="0" smtClean="0">
                <a:solidFill>
                  <a:srgbClr val="003300"/>
                </a:solidFill>
              </a:rPr>
              <a:t> para que </a:t>
            </a:r>
            <a:r>
              <a:rPr lang="es-CO" sz="2050" b="1" dirty="0" smtClean="0">
                <a:solidFill>
                  <a:srgbClr val="003300"/>
                </a:solidFill>
              </a:rPr>
              <a:t>las </a:t>
            </a:r>
            <a:r>
              <a:rPr lang="es-CO" sz="2050" b="1" dirty="0">
                <a:solidFill>
                  <a:srgbClr val="003300"/>
                </a:solidFill>
              </a:rPr>
              <a:t>diferencias se </a:t>
            </a:r>
            <a:r>
              <a:rPr lang="es-CO" sz="2050" b="1" dirty="0" smtClean="0">
                <a:solidFill>
                  <a:srgbClr val="003300"/>
                </a:solidFill>
              </a:rPr>
              <a:t>conviertan en </a:t>
            </a:r>
            <a:r>
              <a:rPr lang="es-CO" sz="2050" b="1" dirty="0">
                <a:solidFill>
                  <a:srgbClr val="003300"/>
                </a:solidFill>
              </a:rPr>
              <a:t>tensiones </a:t>
            </a:r>
            <a:r>
              <a:rPr lang="es-CO" sz="2050" b="1" dirty="0" smtClean="0">
                <a:solidFill>
                  <a:srgbClr val="003300"/>
                </a:solidFill>
              </a:rPr>
              <a:t>creativas</a:t>
            </a:r>
            <a:r>
              <a:rPr lang="es-CO" sz="2050" b="1" dirty="0">
                <a:solidFill>
                  <a:srgbClr val="003300"/>
                </a:solidFill>
              </a:rPr>
              <a:t>.</a:t>
            </a:r>
            <a:endParaRPr lang="en-US" sz="2050" b="1" dirty="0">
              <a:solidFill>
                <a:srgbClr val="003300"/>
              </a:solidFill>
            </a:endParaRPr>
          </a:p>
          <a:p>
            <a:pPr lvl="0"/>
            <a:r>
              <a:rPr lang="es-CO" sz="2050" b="1" dirty="0" smtClean="0">
                <a:solidFill>
                  <a:srgbClr val="00B050"/>
                </a:solidFill>
              </a:rPr>
              <a:t>Desarrollo del </a:t>
            </a:r>
            <a:r>
              <a:rPr lang="es-CO" sz="2050" b="1" dirty="0">
                <a:solidFill>
                  <a:srgbClr val="00B050"/>
                </a:solidFill>
              </a:rPr>
              <a:t>“poli-ritmo</a:t>
            </a:r>
            <a:r>
              <a:rPr lang="es-CO" sz="2050" b="1" dirty="0" smtClean="0">
                <a:solidFill>
                  <a:srgbClr val="00B050"/>
                </a:solidFill>
              </a:rPr>
              <a:t>”: responder </a:t>
            </a:r>
            <a:r>
              <a:rPr lang="es-CO" sz="2050" b="1" dirty="0">
                <a:solidFill>
                  <a:srgbClr val="00B050"/>
                </a:solidFill>
              </a:rPr>
              <a:t>a </a:t>
            </a:r>
            <a:r>
              <a:rPr lang="es-CO" sz="2050" b="1" dirty="0" smtClean="0">
                <a:solidFill>
                  <a:srgbClr val="00B050"/>
                </a:solidFill>
              </a:rPr>
              <a:t>necesidades </a:t>
            </a:r>
            <a:r>
              <a:rPr lang="es-CO" sz="2050" b="1" dirty="0">
                <a:solidFill>
                  <a:srgbClr val="00B050"/>
                </a:solidFill>
              </a:rPr>
              <a:t>y urgencias del presente en el corto plazo, </a:t>
            </a:r>
            <a:r>
              <a:rPr lang="es-CO" sz="2050" b="1" dirty="0" smtClean="0">
                <a:solidFill>
                  <a:srgbClr val="00B050"/>
                </a:solidFill>
              </a:rPr>
              <a:t>mientras se invierte </a:t>
            </a:r>
            <a:r>
              <a:rPr lang="es-CO" sz="2050" b="1" dirty="0">
                <a:solidFill>
                  <a:srgbClr val="00B050"/>
                </a:solidFill>
              </a:rPr>
              <a:t>en el mediano y largo </a:t>
            </a:r>
            <a:r>
              <a:rPr lang="es-CO" sz="2050" b="1" dirty="0" smtClean="0">
                <a:solidFill>
                  <a:srgbClr val="00B050"/>
                </a:solidFill>
              </a:rPr>
              <a:t>plazo.</a:t>
            </a:r>
          </a:p>
          <a:p>
            <a:pPr lvl="0"/>
            <a:r>
              <a:rPr lang="es-CO" sz="2050" b="1" dirty="0" smtClean="0">
                <a:solidFill>
                  <a:srgbClr val="003300"/>
                </a:solidFill>
              </a:rPr>
              <a:t>El </a:t>
            </a:r>
            <a:r>
              <a:rPr lang="es-CO" sz="2050" b="1" dirty="0">
                <a:solidFill>
                  <a:srgbClr val="003300"/>
                </a:solidFill>
              </a:rPr>
              <a:t>consenso / la confianza de los “superiores de gobierno” permite y promueve la articulación </a:t>
            </a:r>
            <a:r>
              <a:rPr lang="es-CO" sz="2050" b="1" dirty="0" smtClean="0">
                <a:solidFill>
                  <a:srgbClr val="003300"/>
                </a:solidFill>
              </a:rPr>
              <a:t>en </a:t>
            </a:r>
            <a:r>
              <a:rPr lang="es-CO" sz="2050" b="1" dirty="0">
                <a:solidFill>
                  <a:srgbClr val="003300"/>
                </a:solidFill>
              </a:rPr>
              <a:t>red de los ejecutores. Una red </a:t>
            </a:r>
            <a:r>
              <a:rPr lang="es-CO" sz="2050" b="1" dirty="0" smtClean="0">
                <a:solidFill>
                  <a:srgbClr val="003300"/>
                </a:solidFill>
              </a:rPr>
              <a:t>necesita </a:t>
            </a:r>
            <a:r>
              <a:rPr lang="es-CO" sz="2050" b="1" dirty="0">
                <a:solidFill>
                  <a:srgbClr val="003300"/>
                </a:solidFill>
              </a:rPr>
              <a:t>liderazgos </a:t>
            </a:r>
            <a:r>
              <a:rPr lang="es-CO" sz="2050" b="1" dirty="0" smtClean="0">
                <a:solidFill>
                  <a:srgbClr val="003300"/>
                </a:solidFill>
              </a:rPr>
              <a:t>claros</a:t>
            </a:r>
            <a:r>
              <a:rPr lang="es-CO" sz="2050" b="1" dirty="0">
                <a:solidFill>
                  <a:srgbClr val="003300"/>
                </a:solidFill>
              </a:rPr>
              <a:t>: que tienen que ver más con la </a:t>
            </a:r>
            <a:r>
              <a:rPr lang="es-CO" sz="2050" b="1" dirty="0" smtClean="0">
                <a:solidFill>
                  <a:srgbClr val="003300"/>
                </a:solidFill>
              </a:rPr>
              <a:t>experticia </a:t>
            </a:r>
            <a:r>
              <a:rPr lang="es-CO" sz="2050" b="1" dirty="0">
                <a:solidFill>
                  <a:srgbClr val="003300"/>
                </a:solidFill>
              </a:rPr>
              <a:t>intelectual / técnica, con la sabiduría práctica, con la capacidad de diálogo y negociación, con las capacidades de animar y fortalecer relaciones. </a:t>
            </a:r>
            <a:endParaRPr lang="en-US" sz="2050" b="1" dirty="0">
              <a:solidFill>
                <a:srgbClr val="003300"/>
              </a:solidFill>
            </a:endParaRPr>
          </a:p>
          <a:p>
            <a:pPr lvl="0"/>
            <a:r>
              <a:rPr lang="es-CO" sz="2050" b="1" dirty="0">
                <a:solidFill>
                  <a:srgbClr val="00B050"/>
                </a:solidFill>
              </a:rPr>
              <a:t>Se trata </a:t>
            </a:r>
            <a:r>
              <a:rPr lang="es-CO" sz="2050" b="1" dirty="0" smtClean="0">
                <a:solidFill>
                  <a:srgbClr val="00B050"/>
                </a:solidFill>
              </a:rPr>
              <a:t>de cooperar </a:t>
            </a:r>
            <a:r>
              <a:rPr lang="es-CO" sz="2050" b="1" dirty="0">
                <a:solidFill>
                  <a:srgbClr val="00B050"/>
                </a:solidFill>
              </a:rPr>
              <a:t>para transformar, y esto requiere tres cosas: tiempo (inversión de horas, esfuerzos y paciencia histórica), capacidades (a adquirir, instalar y dejar fructificar) y recursos </a:t>
            </a:r>
            <a:r>
              <a:rPr lang="es-CO" sz="2050" b="1" dirty="0" smtClean="0">
                <a:solidFill>
                  <a:srgbClr val="00B050"/>
                </a:solidFill>
              </a:rPr>
              <a:t>. Para TODO participante </a:t>
            </a:r>
            <a:r>
              <a:rPr lang="es-CO" sz="2050" b="1" dirty="0">
                <a:solidFill>
                  <a:srgbClr val="00B050"/>
                </a:solidFill>
              </a:rPr>
              <a:t>en la </a:t>
            </a:r>
            <a:r>
              <a:rPr lang="es-CO" sz="2050" b="1" dirty="0" smtClean="0">
                <a:solidFill>
                  <a:srgbClr val="00B050"/>
                </a:solidFill>
              </a:rPr>
              <a:t>red.</a:t>
            </a:r>
          </a:p>
          <a:p>
            <a:pPr lvl="0"/>
            <a:r>
              <a:rPr lang="es-CO" sz="2050" b="1" dirty="0" smtClean="0">
                <a:solidFill>
                  <a:srgbClr val="003300"/>
                </a:solidFill>
              </a:rPr>
              <a:t>Una comunicación </a:t>
            </a:r>
            <a:r>
              <a:rPr lang="es-CO" sz="2050" b="1" dirty="0">
                <a:solidFill>
                  <a:srgbClr val="003300"/>
                </a:solidFill>
              </a:rPr>
              <a:t>eficiente </a:t>
            </a:r>
            <a:r>
              <a:rPr lang="es-CO" sz="2050" b="1" dirty="0" smtClean="0">
                <a:solidFill>
                  <a:srgbClr val="003300"/>
                </a:solidFill>
              </a:rPr>
              <a:t>y transparente que empodere a </a:t>
            </a:r>
            <a:r>
              <a:rPr lang="es-CO" sz="2050" b="1" dirty="0">
                <a:solidFill>
                  <a:srgbClr val="003300"/>
                </a:solidFill>
              </a:rPr>
              <a:t>la red y sus miembros. </a:t>
            </a:r>
            <a:endParaRPr lang="en-US" sz="205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601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  APRENDIZAJES SOBRE EL TRABAJO EN RED COLABORATIVO  SECTOR SOCIAL DE LA CPAL</vt:lpstr>
      <vt:lpstr>PRESUPUESTOS</vt:lpstr>
      <vt:lpstr>ACTITUDES BÁSICAS</vt:lpstr>
      <vt:lpstr>DIFICULTADES</vt:lpstr>
      <vt:lpstr>ESTRATEGIAS PARA LA ORGANIZACIÓN</vt:lpstr>
      <vt:lpstr>ESTRATEGIAS PARA LA DINAMIZACIÓN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APRENDIZAJES SOBRE EL TRABAJO EN RED  SECTOR SOCIAL DE LA CPAL</dc:title>
  <dc:creator>Any</dc:creator>
  <cp:lastModifiedBy>Any</cp:lastModifiedBy>
  <cp:revision>15</cp:revision>
  <dcterms:created xsi:type="dcterms:W3CDTF">2016-04-28T13:27:38Z</dcterms:created>
  <dcterms:modified xsi:type="dcterms:W3CDTF">2016-04-29T11:45:38Z</dcterms:modified>
</cp:coreProperties>
</file>